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94" r:id="rId2"/>
    <p:sldId id="295" r:id="rId3"/>
    <p:sldId id="298" r:id="rId4"/>
    <p:sldId id="314" r:id="rId5"/>
    <p:sldId id="299" r:id="rId6"/>
    <p:sldId id="301" r:id="rId7"/>
    <p:sldId id="302" r:id="rId8"/>
    <p:sldId id="303" r:id="rId9"/>
    <p:sldId id="304" r:id="rId10"/>
    <p:sldId id="305" r:id="rId11"/>
    <p:sldId id="316" r:id="rId12"/>
    <p:sldId id="317" r:id="rId13"/>
    <p:sldId id="321" r:id="rId14"/>
    <p:sldId id="320" r:id="rId15"/>
    <p:sldId id="312" r:id="rId16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141212"/>
    <a:srgbClr val="A50021"/>
    <a:srgbClr val="CC3300"/>
    <a:srgbClr val="0099FF"/>
    <a:srgbClr val="33CCFF"/>
    <a:srgbClr val="990033"/>
    <a:srgbClr val="005828"/>
    <a:srgbClr val="FFFFFF"/>
    <a:srgbClr val="CC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1103" autoAdjust="0"/>
    <p:restoredTop sz="97133" autoAdjust="0"/>
  </p:normalViewPr>
  <p:slideViewPr>
    <p:cSldViewPr>
      <p:cViewPr varScale="1">
        <p:scale>
          <a:sx n="71" d="100"/>
          <a:sy n="71" d="100"/>
        </p:scale>
        <p:origin x="-6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BBD2BCD-0D15-4B8C-AB73-F78E63C50F3F}" type="datetimeFigureOut">
              <a:rPr lang="ar-EG" smtClean="0"/>
              <a:pPr/>
              <a:t>15/12/1436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9D06A2E-E860-430D-B382-3E7DDEA5977C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="" xmlns:p14="http://schemas.microsoft.com/office/powerpoint/2010/main" val="2415533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noProof="0" smtClean="0"/>
              <a:t>انقر لتحرير أنماط النص الرئيسي</a:t>
            </a:r>
            <a:endParaRPr lang="en-US" noProof="0" smtClean="0"/>
          </a:p>
          <a:p>
            <a:pPr lvl="1"/>
            <a:r>
              <a:rPr lang="ar-SA" noProof="0" smtClean="0"/>
              <a:t>المستوى الثاني</a:t>
            </a:r>
            <a:endParaRPr lang="en-US" noProof="0" smtClean="0"/>
          </a:p>
          <a:p>
            <a:pPr lvl="2"/>
            <a:r>
              <a:rPr lang="ar-SA" noProof="0" smtClean="0"/>
              <a:t>المستوى الثالث</a:t>
            </a:r>
            <a:endParaRPr lang="en-US" noProof="0" smtClean="0"/>
          </a:p>
          <a:p>
            <a:pPr lvl="3"/>
            <a:r>
              <a:rPr lang="ar-SA" noProof="0" smtClean="0"/>
              <a:t>المستوى الرابع</a:t>
            </a:r>
            <a:endParaRPr lang="en-US" noProof="0" smtClean="0"/>
          </a:p>
          <a:p>
            <a:pPr lvl="4"/>
            <a:r>
              <a:rPr lang="ar-SA" noProof="0" smtClean="0"/>
              <a:t>المستوى الخامس</a:t>
            </a:r>
            <a:endParaRPr lang="en-US" noProof="0" smtClean="0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2E475E0-28CE-4949-9DED-9A0E07276CF3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975671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34094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DevInfo Support Group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developed a set of tools that facilitate data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exchange, such as the SDMX Mapping tool and</a:t>
            </a: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SDMX Registry.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2A574E-1716-4D7A-A56F-6ABE7E527B5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97327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19210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98288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98288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04201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3748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1-</a:t>
            </a:r>
            <a:r>
              <a:rPr lang="en-US" sz="1200" b="1" dirty="0" smtClean="0">
                <a:solidFill>
                  <a:srgbClr val="FF0000"/>
                </a:solidFill>
              </a:rPr>
              <a:t>The database maintains indicators by time periods and geographic areas to monitor commitments to sustained human development.</a:t>
            </a:r>
            <a:endParaRPr lang="ar-SA" sz="1200" b="1" dirty="0" smtClean="0">
              <a:solidFill>
                <a:srgbClr val="FF0000"/>
              </a:solidFill>
            </a:endParaRPr>
          </a:p>
          <a:p>
            <a:endParaRPr lang="ar-SA" sz="1200" b="1" dirty="0" smtClean="0">
              <a:solidFill>
                <a:srgbClr val="FF0000"/>
              </a:solidFill>
            </a:endParaRPr>
          </a:p>
          <a:p>
            <a:r>
              <a:rPr lang="en-US" sz="1200" b="1" dirty="0" smtClean="0">
                <a:solidFill>
                  <a:srgbClr val="FF0000"/>
                </a:solidFill>
              </a:rPr>
              <a:t>2--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DevInfo allows users to organize, store, access, display, monitor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analyze standardized human development data in a uniform way, categorized by indicator, time period,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geographic area or source. Whether sharing data at the country level, across government departments,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UN agencies or development partners,</a:t>
            </a:r>
            <a:endParaRPr lang="en-GB" dirty="0" smtClean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2A574E-1716-4D7A-A56F-6ABE7E527B5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09122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1-</a:t>
            </a:r>
            <a:r>
              <a:rPr lang="en-US" sz="1200" b="1" dirty="0" smtClean="0">
                <a:solidFill>
                  <a:srgbClr val="FF0000"/>
                </a:solidFill>
              </a:rPr>
              <a:t>The database maintains indicators by time periods and geographic areas to monitor commitments to sustained human development.</a:t>
            </a:r>
            <a:endParaRPr lang="ar-SA" sz="1200" b="1" dirty="0" smtClean="0">
              <a:solidFill>
                <a:srgbClr val="FF0000"/>
              </a:solidFill>
            </a:endParaRPr>
          </a:p>
          <a:p>
            <a:endParaRPr lang="ar-SA" sz="1200" b="1" dirty="0" smtClean="0">
              <a:solidFill>
                <a:srgbClr val="FF0000"/>
              </a:solidFill>
            </a:endParaRPr>
          </a:p>
          <a:p>
            <a:r>
              <a:rPr lang="en-US" sz="1200" b="1" dirty="0" smtClean="0">
                <a:solidFill>
                  <a:srgbClr val="FF0000"/>
                </a:solidFill>
              </a:rPr>
              <a:t>2--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DevInfo allows users to organize, store, access, display, monitor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analyze standardized human development data in a uniform way, categorized by indicator, time period,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geographic area or source. Whether sharing data at the country level, across government departments,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UN agencies or development partners,</a:t>
            </a:r>
            <a:endParaRPr lang="en-GB" dirty="0" smtClean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2A574E-1716-4D7A-A56F-6ABE7E527B5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09122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1-</a:t>
            </a:r>
            <a:r>
              <a:rPr lang="en-US" sz="1200" b="1" dirty="0" smtClean="0">
                <a:solidFill>
                  <a:srgbClr val="FF0000"/>
                </a:solidFill>
              </a:rPr>
              <a:t>The database maintains indicators by time periods and geographic areas to monitor commitments to sustained human development.</a:t>
            </a:r>
            <a:endParaRPr lang="ar-SA" sz="1200" b="1" dirty="0" smtClean="0">
              <a:solidFill>
                <a:srgbClr val="FF0000"/>
              </a:solidFill>
            </a:endParaRPr>
          </a:p>
          <a:p>
            <a:endParaRPr lang="ar-SA" sz="1200" b="1" dirty="0" smtClean="0">
              <a:solidFill>
                <a:srgbClr val="FF0000"/>
              </a:solidFill>
            </a:endParaRPr>
          </a:p>
          <a:p>
            <a:r>
              <a:rPr lang="en-US" sz="1200" b="1" dirty="0" smtClean="0">
                <a:solidFill>
                  <a:srgbClr val="FF0000"/>
                </a:solidFill>
              </a:rPr>
              <a:t>2--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DevInfo allows users to organize, store, access, display, monitor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analyze standardized human development data in a uniform way, categorized by indicator, time period,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geographic area or source. Whether sharing data at the country level, across government departments,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UN agencies or development partners,</a:t>
            </a:r>
            <a:endParaRPr lang="en-GB" dirty="0" smtClean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2A574E-1716-4D7A-A56F-6ABE7E527B5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09122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B41F8-206C-4D0A-8D98-1905244BC0A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53688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indent="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EgyInfo</a:t>
            </a:r>
            <a:r>
              <a:rPr lang="en-US" sz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 1.0 =</a:t>
            </a:r>
            <a:r>
              <a:rPr lang="en-US" sz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sym typeface="Wingdings" pitchFamily="2" charset="2"/>
              </a:rPr>
              <a:t>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adaptation includes a database contains recent data of CAPMAS from primary sources and the secondary sources.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CAPMASTAT2.0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sym typeface="Wingdings" pitchFamily="2" charset="2"/>
              </a:rPr>
              <a:t>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adaptation includes a database contains recent data of CAPMAS from primary sources after excluding all the secondary sources.</a:t>
            </a:r>
          </a:p>
          <a:p>
            <a:pPr marR="0" lvl="0" indent="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  <a:p>
            <a:pPr marR="0" lvl="0" indent="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EgyMDG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 1.0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sym typeface="Wingdings" pitchFamily="2" charset="2"/>
              </a:rPr>
              <a:t> Indicators 38 Areas 02 Sources 79 Data Values 247</a:t>
            </a:r>
          </a:p>
          <a:p>
            <a:pPr marR="0" lvl="0" indent="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sym typeface="Wingdings" pitchFamily="2" charset="2"/>
              </a:rPr>
              <a:t>CensusInfo 1.0</a:t>
            </a:r>
            <a:r>
              <a:rPr lang="en-US" sz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sym typeface="Wingdings" pitchFamily="2" charset="2"/>
              </a:rPr>
              <a:t>  </a:t>
            </a:r>
            <a:r>
              <a:rPr lang="ar-EG" sz="1200" dirty="0" smtClean="0">
                <a:solidFill>
                  <a:schemeClr val="tx1"/>
                </a:solidFill>
              </a:rPr>
              <a:t>عرض لنشر بيانات التعداد العام </a:t>
            </a:r>
            <a:r>
              <a:rPr lang="ar-EG" sz="1200" dirty="0" smtClean="0">
                <a:solidFill>
                  <a:schemeClr val="tx1"/>
                </a:solidFill>
                <a:ea typeface="Majalla UI"/>
                <a:cs typeface="Majalla UI"/>
              </a:rPr>
              <a:t/>
            </a:r>
            <a:br>
              <a:rPr lang="ar-EG" sz="1200" dirty="0" smtClean="0">
                <a:solidFill>
                  <a:schemeClr val="tx1"/>
                </a:solidFill>
                <a:ea typeface="Majalla UI"/>
                <a:cs typeface="Majalla UI"/>
              </a:rPr>
            </a:br>
            <a:r>
              <a:rPr lang="en-US" sz="1200" dirty="0" smtClean="0">
                <a:solidFill>
                  <a:schemeClr val="tx1"/>
                </a:solidFill>
                <a:ea typeface="Majalla UI"/>
                <a:cs typeface="Majalla UI"/>
              </a:rPr>
              <a:t>                                               </a:t>
            </a:r>
            <a:r>
              <a:rPr lang="ar-EG" sz="1200" dirty="0" smtClean="0">
                <a:solidFill>
                  <a:schemeClr val="tx1"/>
                </a:solidFill>
              </a:rPr>
              <a:t>على مستوى المحافظات </a:t>
            </a:r>
            <a:r>
              <a:rPr lang="ar-EG" sz="1200" dirty="0" err="1" smtClean="0">
                <a:solidFill>
                  <a:schemeClr val="tx1"/>
                </a:solidFill>
              </a:rPr>
              <a:t>لتعدادى</a:t>
            </a:r>
            <a:r>
              <a:rPr lang="ar-EG" sz="1200" dirty="0" smtClean="0">
                <a:solidFill>
                  <a:schemeClr val="tx1"/>
                </a:solidFill>
              </a:rPr>
              <a:t> 1996  </a:t>
            </a:r>
            <a:r>
              <a:rPr lang="ar-EG" sz="1200" dirty="0" err="1" smtClean="0">
                <a:solidFill>
                  <a:schemeClr val="tx1"/>
                </a:solidFill>
              </a:rPr>
              <a:t>و</a:t>
            </a:r>
            <a:r>
              <a:rPr lang="ar-EG" sz="1200" dirty="0" smtClean="0">
                <a:solidFill>
                  <a:schemeClr val="tx1"/>
                </a:solidFill>
              </a:rPr>
              <a:t>   2006</a:t>
            </a: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48EAE-EE38-4729-9D0E-8FA81B2687E1}" type="slidenum">
              <a:rPr lang="ar-EG" smtClean="0"/>
              <a:pPr/>
              <a:t>7</a:t>
            </a:fld>
            <a:endParaRPr lang="ar-EG"/>
          </a:p>
        </p:txBody>
      </p:sp>
    </p:spTree>
    <p:extLst>
      <p:ext uri="{BB962C8B-B14F-4D97-AF65-F5344CB8AC3E}">
        <p14:creationId xmlns="" xmlns:p14="http://schemas.microsoft.com/office/powerpoint/2010/main" val="3971973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2A574E-1716-4D7A-A56F-6ABE7E527B5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02743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2A574E-1716-4D7A-A56F-6ABE7E527B5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6332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037C1-596E-4465-BE2D-14A220A4DCEC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606F3-D0E2-4EC4-ADAA-264A2FE267AD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7E9C9-4160-424F-A264-1A3EB6A139F9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6158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386C7-F542-43D1-84F6-F52652EC1A98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55688-04C7-433E-BEED-2C5A0D069B04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56E95-6FE8-40F7-9E29-8451B82B3DA5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DF105-BC21-4D1A-B4D7-8B2AB88FFAF7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82ACC-60E5-489C-B609-A39C6AFC4179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A1F4E-450F-4D4A-A1B6-D729A819196B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8E186-7FC3-4E93-9B2B-A0369EBA0500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E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5E24F-D1FE-46CF-ABCC-3DD682AAED61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0DDD670-0681-4D68-A7B7-FCDEBF54C8CC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ata.un.org/countrydata/data/showDetail/egy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vinfo.org/egypt/libraries/aspx/Home.aspx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evinfo.org/capmas/libraries/aspx/Home.aspx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http://www.egyinfo.net.eg/DI5Web/home.asp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evinfo.org/egypt/libraries/aspx/Home.aspx" TargetMode="External"/><Relationship Id="rId5" Type="http://schemas.openxmlformats.org/officeDocument/2006/relationships/hyperlink" Target="http://www.censusinfo.capmas.gov.eg/DivInfo/" TargetMode="External"/><Relationship Id="rId4" Type="http://schemas.openxmlformats.org/officeDocument/2006/relationships/hyperlink" Target="http://www.censusinfo.capmas.gov.e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83568" y="2416820"/>
            <a:ext cx="761804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000" b="1" dirty="0">
                <a:solidFill>
                  <a:srgbClr val="66FF66"/>
                </a:solidFill>
              </a:rPr>
              <a:t> </a:t>
            </a:r>
            <a:endParaRPr lang="en-US" sz="4000" b="1" dirty="0" smtClean="0">
              <a:solidFill>
                <a:srgbClr val="66FF66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en-US" sz="4000" b="1" dirty="0" smtClean="0"/>
              <a:t>Implementing Statistical Data Exchange Standards Using</a:t>
            </a:r>
          </a:p>
          <a:p>
            <a:pPr algn="ctr">
              <a:lnSpc>
                <a:spcPct val="90000"/>
              </a:lnSpc>
            </a:pPr>
            <a:r>
              <a:rPr lang="en-US" sz="4000" b="1" dirty="0"/>
              <a:t> DevInfo </a:t>
            </a:r>
            <a:r>
              <a:rPr lang="en-US" sz="4000" b="1" dirty="0" smtClean="0"/>
              <a:t>in </a:t>
            </a:r>
            <a:r>
              <a:rPr lang="en-US" sz="4000" b="1" dirty="0"/>
              <a:t>CAPMAS</a:t>
            </a:r>
            <a:r>
              <a:rPr lang="en-US" sz="4000" b="1" dirty="0" smtClean="0"/>
              <a:t> </a:t>
            </a:r>
          </a:p>
          <a:p>
            <a:pPr algn="ctr">
              <a:lnSpc>
                <a:spcPct val="90000"/>
              </a:lnSpc>
            </a:pPr>
            <a:r>
              <a:rPr lang="ar-SA" sz="4000" b="1" dirty="0" smtClean="0"/>
              <a:t>                 </a:t>
            </a:r>
            <a:r>
              <a:rPr lang="en-US" sz="4000" b="1" dirty="0" smtClean="0"/>
              <a:t>            </a:t>
            </a:r>
          </a:p>
        </p:txBody>
      </p:sp>
      <p:sp>
        <p:nvSpPr>
          <p:cNvPr id="4105" name="Rectangle 16"/>
          <p:cNvSpPr>
            <a:spLocks noChangeArrowheads="1"/>
          </p:cNvSpPr>
          <p:nvPr/>
        </p:nvSpPr>
        <p:spPr bwMode="auto">
          <a:xfrm>
            <a:off x="35496" y="5733256"/>
            <a:ext cx="5029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Prepared by</a:t>
            </a:r>
          </a:p>
          <a:p>
            <a:pPr algn="ctr"/>
            <a:r>
              <a:rPr lang="en-US" sz="1600" b="1" dirty="0"/>
              <a:t> </a:t>
            </a:r>
            <a:r>
              <a:rPr lang="en-US" sz="1600" b="1" dirty="0" smtClean="0"/>
              <a:t>Naglaa Zain El_Deen</a:t>
            </a:r>
            <a:endParaRPr lang="en-US" sz="1600" b="1" dirty="0"/>
          </a:p>
          <a:p>
            <a:pPr algn="ctr"/>
            <a:r>
              <a:rPr lang="en-US" sz="1600" b="1" dirty="0" smtClean="0"/>
              <a:t>Technical Responsibility to enhance SDMX</a:t>
            </a:r>
          </a:p>
          <a:p>
            <a:pPr algn="ctr"/>
            <a:r>
              <a:rPr lang="en-US" sz="1600" b="1" dirty="0" smtClean="0"/>
              <a:t>In CAPMAS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2844" y="1643050"/>
            <a:ext cx="88487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sz="4000" b="1" u="sng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 </a:t>
            </a:r>
            <a:r>
              <a:rPr lang="en-US" sz="4000" b="1" u="sng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3200" b="1" dirty="0" smtClean="0"/>
              <a:t>DevInfo </a:t>
            </a:r>
            <a:r>
              <a:rPr lang="en-US" sz="3200" b="1" dirty="0"/>
              <a:t>v. 7 </a:t>
            </a:r>
            <a:r>
              <a:rPr lang="en-US" sz="3200" dirty="0" smtClean="0"/>
              <a:t>have</a:t>
            </a:r>
            <a:r>
              <a:rPr lang="en-US" sz="3200" b="1" dirty="0" smtClean="0"/>
              <a:t> </a:t>
            </a:r>
          </a:p>
          <a:p>
            <a:pPr algn="l" rtl="0">
              <a:lnSpc>
                <a:spcPct val="150000"/>
              </a:lnSpc>
            </a:pPr>
            <a:r>
              <a:rPr lang="en-US" sz="3200" dirty="0" smtClean="0"/>
              <a:t>SDMX </a:t>
            </a:r>
            <a:r>
              <a:rPr lang="en-US" sz="3200" dirty="0"/>
              <a:t>Mapping </a:t>
            </a:r>
            <a:r>
              <a:rPr lang="en-US" sz="3200" dirty="0" smtClean="0"/>
              <a:t>tool and</a:t>
            </a:r>
            <a:r>
              <a:rPr lang="ar-SA" sz="3200" dirty="0" smtClean="0"/>
              <a:t> </a:t>
            </a:r>
            <a:r>
              <a:rPr lang="en-US" sz="3200" dirty="0" smtClean="0"/>
              <a:t>SDMX Registry, to mapping between </a:t>
            </a:r>
            <a:r>
              <a:rPr lang="en-US" sz="3200" dirty="0"/>
              <a:t>DevInfo database structures and MDG </a:t>
            </a:r>
            <a:r>
              <a:rPr lang="en-US" sz="3200" dirty="0" smtClean="0"/>
              <a:t>Data Structure Definition.</a:t>
            </a:r>
            <a:endParaRPr lang="ar-EG" sz="3200" dirty="0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34911" y="171872"/>
            <a:ext cx="8856689" cy="1428328"/>
          </a:xfrm>
          <a:prstGeom prst="rect">
            <a:avLst/>
          </a:prstGeom>
          <a:gradFill flip="none" rotWithShape="1">
            <a:gsLst>
              <a:gs pos="0">
                <a:srgbClr val="33CCFF">
                  <a:shade val="30000"/>
                  <a:satMod val="115000"/>
                </a:srgbClr>
              </a:gs>
              <a:gs pos="50000">
                <a:srgbClr val="33CCFF">
                  <a:shade val="67500"/>
                  <a:satMod val="115000"/>
                </a:srgbClr>
              </a:gs>
              <a:gs pos="100000">
                <a:srgbClr val="33CC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Autofit/>
          </a:bodyPr>
          <a:lstStyle/>
          <a:p>
            <a:pPr lvl="0" algn="ctr" rtl="0">
              <a:spcBef>
                <a:spcPct val="10000"/>
              </a:spcBef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Integration between SDMX information model And DevInfo standards 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(cont..)</a:t>
            </a:r>
          </a:p>
        </p:txBody>
      </p:sp>
    </p:spTree>
    <p:extLst>
      <p:ext uri="{BB962C8B-B14F-4D97-AF65-F5344CB8AC3E}">
        <p14:creationId xmlns="" xmlns:p14="http://schemas.microsoft.com/office/powerpoint/2010/main" val="99080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628800"/>
            <a:ext cx="8856984" cy="4104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l" rtl="0"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~ESCWA supports capacity building in Data Exchanges  through: </a:t>
            </a:r>
          </a:p>
          <a:p>
            <a:pPr marL="514350" indent="-514350" algn="l" rtl="0">
              <a:buFont typeface="+mj-lt"/>
              <a:buAutoNum type="arabicPeriod"/>
            </a:pPr>
            <a:r>
              <a:rPr lang="en-US" sz="3200" b="1" dirty="0" smtClean="0"/>
              <a:t>Organized training </a:t>
            </a:r>
            <a:r>
              <a:rPr lang="en-US" sz="3200" dirty="0" smtClean="0"/>
              <a:t>and practical workshops Like :</a:t>
            </a:r>
          </a:p>
          <a:p>
            <a:pPr marL="1028700" lvl="1" indent="-571500" algn="l" rtl="0">
              <a:lnSpc>
                <a:spcPct val="150000"/>
              </a:lnSpc>
              <a:buFont typeface="+mj-lt"/>
              <a:buAutoNum type="romanLcPeriod"/>
            </a:pPr>
            <a:r>
              <a:rPr lang="en-US" sz="2800" dirty="0" smtClean="0"/>
              <a:t>SDMX In Jordan (10-14</a:t>
            </a:r>
            <a:r>
              <a:rPr lang="en-US" sz="2800" dirty="0"/>
              <a:t>July</a:t>
            </a:r>
            <a:r>
              <a:rPr lang="en-US" sz="2800" dirty="0" smtClean="0"/>
              <a:t>2011) to learn how to use (</a:t>
            </a:r>
            <a:r>
              <a:rPr lang="en-US" sz="2800" b="1" dirty="0" smtClean="0"/>
              <a:t>Standards</a:t>
            </a:r>
            <a:r>
              <a:rPr lang="en-US" sz="2800" dirty="0" smtClean="0"/>
              <a:t> </a:t>
            </a:r>
            <a:r>
              <a:rPr lang="en-US" sz="2800" b="1" dirty="0" smtClean="0"/>
              <a:t>module) to </a:t>
            </a:r>
            <a:r>
              <a:rPr lang="en-US" sz="2800" dirty="0" smtClean="0"/>
              <a:t>Exchange data between SDMX and DevInfo6.0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9836" y="6074628"/>
            <a:ext cx="88082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CC3300"/>
                </a:solidFill>
              </a:rPr>
              <a:t>~ Economic and Social Commission for Western Asia</a:t>
            </a:r>
            <a:endParaRPr lang="ar-EG" sz="2400" b="1" dirty="0">
              <a:solidFill>
                <a:srgbClr val="CC3300"/>
              </a:solidFill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203904" y="152400"/>
            <a:ext cx="8856689" cy="1428328"/>
          </a:xfrm>
          <a:prstGeom prst="rect">
            <a:avLst/>
          </a:prstGeom>
          <a:gradFill flip="none" rotWithShape="1">
            <a:gsLst>
              <a:gs pos="0">
                <a:srgbClr val="33CCFF">
                  <a:shade val="30000"/>
                  <a:satMod val="115000"/>
                </a:srgbClr>
              </a:gs>
              <a:gs pos="50000">
                <a:srgbClr val="33CCFF">
                  <a:shade val="67500"/>
                  <a:satMod val="115000"/>
                </a:srgbClr>
              </a:gs>
              <a:gs pos="100000">
                <a:srgbClr val="33CC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Autofit/>
          </a:bodyPr>
          <a:lstStyle/>
          <a:p>
            <a:pPr algn="ctr" rtl="0">
              <a:spcBef>
                <a:spcPct val="10000"/>
              </a:spcBef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adaptation and implementation of SDMX in the Millennium Development Goals MDG's  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0" y="5943600"/>
            <a:ext cx="9144000" cy="13102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0346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628801"/>
            <a:ext cx="8953089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28700" lvl="1" indent="-571500" algn="l" rtl="0">
              <a:lnSpc>
                <a:spcPct val="150000"/>
              </a:lnSpc>
              <a:buFont typeface="+mj-lt"/>
              <a:buAutoNum type="romanLcPeriod" startAt="2"/>
            </a:pPr>
            <a:r>
              <a:rPr lang="en-US" sz="2800" b="1" dirty="0"/>
              <a:t>SDMX Tools in DevInfo 7 </a:t>
            </a:r>
            <a:r>
              <a:rPr lang="en-US" sz="3000" dirty="0"/>
              <a:t>for MDG Data Reporting In Morocco – </a:t>
            </a:r>
            <a:r>
              <a:rPr lang="en-US" sz="3000" dirty="0" smtClean="0"/>
              <a:t>Casablanca</a:t>
            </a:r>
          </a:p>
          <a:p>
            <a:pPr marL="914400" lvl="1" indent="-457200" algn="l" rtl="0">
              <a:lnSpc>
                <a:spcPct val="150000"/>
              </a:lnSpc>
            </a:pPr>
            <a:r>
              <a:rPr lang="en-US" sz="3000" dirty="0" smtClean="0"/>
              <a:t>     (2 -5 Dec 2013).</a:t>
            </a:r>
          </a:p>
          <a:p>
            <a:pPr marL="914400" lvl="1" indent="-457200" algn="l" rtl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800" b="1" i="1" dirty="0" smtClean="0"/>
              <a:t>During the workshop </a:t>
            </a:r>
            <a:r>
              <a:rPr lang="en-US" sz="2800" dirty="0" smtClean="0"/>
              <a:t>: </a:t>
            </a:r>
            <a:r>
              <a:rPr lang="en-US" sz="2400" dirty="0" smtClean="0"/>
              <a:t>We published </a:t>
            </a:r>
            <a:r>
              <a:rPr lang="en-US" sz="2400" dirty="0"/>
              <a:t>on UN </a:t>
            </a:r>
            <a:r>
              <a:rPr lang="en-US" sz="2400" dirty="0" smtClean="0"/>
              <a:t>site some Indicators such as (education, environment) from the data base (CAPMASTAT).</a:t>
            </a:r>
            <a:endParaRPr lang="en-US" sz="2800" dirty="0" smtClean="0"/>
          </a:p>
          <a:p>
            <a:pPr marL="914400" lvl="1" indent="-457200" algn="l" rtl="0">
              <a:lnSpc>
                <a:spcPct val="150000"/>
              </a:lnSpc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http://data.un.org/countrydata/data/show/egy"/>
              </a:rPr>
              <a:t>http://</a:t>
            </a:r>
            <a:r>
              <a:rPr lang="en-US" sz="2400" b="1" dirty="0" smtClean="0">
                <a:hlinkClick r:id="rId3" tooltip="http://data.un.org/countrydata/data/show/egy"/>
              </a:rPr>
              <a:t>data.un.org/countrydata/data/showDetail/egy</a:t>
            </a:r>
            <a:endParaRPr lang="en-US" sz="2400" b="1" dirty="0" smtClean="0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203904" y="152400"/>
            <a:ext cx="8856689" cy="1428328"/>
          </a:xfrm>
          <a:prstGeom prst="rect">
            <a:avLst/>
          </a:prstGeom>
          <a:gradFill flip="none" rotWithShape="1">
            <a:gsLst>
              <a:gs pos="0">
                <a:srgbClr val="33CCFF">
                  <a:shade val="30000"/>
                  <a:satMod val="115000"/>
                </a:srgbClr>
              </a:gs>
              <a:gs pos="50000">
                <a:srgbClr val="33CCFF">
                  <a:shade val="67500"/>
                  <a:satMod val="115000"/>
                </a:srgbClr>
              </a:gs>
              <a:gs pos="100000">
                <a:srgbClr val="33CC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Autofit/>
          </a:bodyPr>
          <a:lstStyle/>
          <a:p>
            <a:pPr algn="ctr" rtl="0">
              <a:spcBef>
                <a:spcPct val="10000"/>
              </a:spcBef>
            </a:pP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adaptation and implementation of SDMX in the Millennium Development Goals MDG's (cont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..)</a:t>
            </a:r>
          </a:p>
          <a:p>
            <a:pPr algn="ctr" rtl="0">
              <a:spcBef>
                <a:spcPct val="10000"/>
              </a:spcBef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81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5" y="1556792"/>
            <a:ext cx="8953088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 algn="l" rtl="0">
              <a:lnSpc>
                <a:spcPct val="150000"/>
              </a:lnSpc>
            </a:pPr>
            <a:r>
              <a:rPr lang="en-US" sz="2400" b="1" i="1" dirty="0" smtClean="0"/>
              <a:t>After the workshop </a:t>
            </a:r>
            <a:r>
              <a:rPr lang="en-US" sz="2800" dirty="0"/>
              <a:t>:We published on UN site The </a:t>
            </a:r>
            <a:r>
              <a:rPr lang="en-US" sz="2800" dirty="0" smtClean="0"/>
              <a:t>Indicators for MDG’s from the data base 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hlinkClick r:id="rId3"/>
              </a:rPr>
              <a:t>EGYMDG</a:t>
            </a:r>
            <a:r>
              <a:rPr lang="en-US" sz="2800" dirty="0" smtClean="0">
                <a:solidFill>
                  <a:schemeClr val="accent6"/>
                </a:solidFill>
              </a:rPr>
              <a:t>)</a:t>
            </a:r>
            <a:r>
              <a:rPr lang="en-US" sz="3000" dirty="0" smtClean="0">
                <a:solidFill>
                  <a:schemeClr val="accent6"/>
                </a:solidFill>
              </a:rPr>
              <a:t> </a:t>
            </a:r>
            <a:r>
              <a:rPr lang="en-US" sz="3000" dirty="0" smtClean="0"/>
              <a:t>.</a:t>
            </a:r>
          </a:p>
          <a:p>
            <a:pPr marL="914400" lvl="1" indent="-457200" algn="l" rtl="0">
              <a:lnSpc>
                <a:spcPct val="150000"/>
              </a:lnSpc>
            </a:pP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en-US" sz="2000" b="1" u="sng" dirty="0" smtClean="0">
                <a:solidFill>
                  <a:schemeClr val="accent6">
                    <a:lumMod val="75000"/>
                  </a:schemeClr>
                </a:solidFill>
                <a:hlinkClick r:id="rId4" tooltip="http://www.devinfo.org/capmas/libraries/aspx/Home.aspx"/>
              </a:rPr>
              <a:t>http://www.devinfo.org/capmas/libraries/aspx/Home.aspx</a:t>
            </a:r>
            <a:endParaRPr lang="en-US" sz="2000" b="1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914400" lvl="1" indent="-457200" algn="l" rtl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EUROSTAT: organized basic training</a:t>
            </a:r>
            <a:r>
              <a:rPr lang="en-GB" sz="2800" b="1" dirty="0" smtClean="0">
                <a:solidFill>
                  <a:schemeClr val="accent6">
                    <a:lumMod val="75000"/>
                  </a:schemeClr>
                </a:solidFill>
              </a:rPr>
              <a:t> course</a:t>
            </a:r>
          </a:p>
          <a:p>
            <a:pPr lvl="1" algn="l" rtl="0">
              <a:lnSpc>
                <a:spcPct val="150000"/>
              </a:lnSpc>
            </a:pPr>
            <a:r>
              <a:rPr lang="en-GB" sz="2100" dirty="0" smtClean="0"/>
              <a:t>In SDMX for data and metadata exchange on 10-12 June 2014, Luxembourg.</a:t>
            </a:r>
          </a:p>
          <a:p>
            <a:pPr lvl="1" algn="l" rtl="0">
              <a:lnSpc>
                <a:spcPct val="150000"/>
              </a:lnSpc>
            </a:pPr>
            <a:r>
              <a:rPr lang="en-GB" sz="2100" b="1" dirty="0" smtClean="0">
                <a:solidFill>
                  <a:schemeClr val="accent6">
                    <a:lumMod val="75000"/>
                  </a:schemeClr>
                </a:solidFill>
              </a:rPr>
              <a:t>The objective :</a:t>
            </a:r>
            <a:r>
              <a:rPr lang="en-US" sz="2100" dirty="0" smtClean="0"/>
              <a:t>how to implement SDMX for exchange of data with international organizations </a:t>
            </a:r>
            <a:r>
              <a:rPr lang="en-GB" sz="2100" dirty="0" smtClean="0"/>
              <a:t>)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142844" y="152400"/>
            <a:ext cx="8856689" cy="1428328"/>
          </a:xfrm>
          <a:prstGeom prst="rect">
            <a:avLst/>
          </a:prstGeom>
          <a:gradFill flip="none" rotWithShape="1">
            <a:gsLst>
              <a:gs pos="0">
                <a:srgbClr val="33CCFF">
                  <a:shade val="30000"/>
                  <a:satMod val="115000"/>
                </a:srgbClr>
              </a:gs>
              <a:gs pos="50000">
                <a:srgbClr val="33CCFF">
                  <a:shade val="67500"/>
                  <a:satMod val="115000"/>
                </a:srgbClr>
              </a:gs>
              <a:gs pos="100000">
                <a:srgbClr val="33CC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Autofit/>
          </a:bodyPr>
          <a:lstStyle/>
          <a:p>
            <a:pPr algn="ctr" rtl="0">
              <a:spcBef>
                <a:spcPct val="10000"/>
              </a:spcBef>
            </a:pP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adaptation and implementation of SDMX in the Millennium Development Goals MDG's (cont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..)</a:t>
            </a:r>
          </a:p>
          <a:p>
            <a:pPr algn="ctr" rtl="0">
              <a:spcBef>
                <a:spcPct val="10000"/>
              </a:spcBef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81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214282" y="214290"/>
            <a:ext cx="8786874" cy="1357298"/>
          </a:xfrm>
          <a:prstGeom prst="rect">
            <a:avLst/>
          </a:prstGeom>
          <a:gradFill flip="none" rotWithShape="1">
            <a:gsLst>
              <a:gs pos="0">
                <a:srgbClr val="33CCFF">
                  <a:shade val="30000"/>
                  <a:satMod val="115000"/>
                </a:srgbClr>
              </a:gs>
              <a:gs pos="50000">
                <a:srgbClr val="33CCFF">
                  <a:shade val="67500"/>
                  <a:satMod val="115000"/>
                </a:srgbClr>
              </a:gs>
              <a:gs pos="100000">
                <a:srgbClr val="33CC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Autofit/>
          </a:bodyPr>
          <a:lstStyle/>
          <a:p>
            <a:pPr algn="ctr" rtl="0">
              <a:spcBef>
                <a:spcPct val="10000"/>
              </a:spcBef>
            </a:pPr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Lessons Learned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07504" y="1643050"/>
            <a:ext cx="8953089" cy="502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2400" dirty="0" smtClean="0"/>
              <a:t>SDMX is not only for IT staff, but statisticians should  be participation in the progress.</a:t>
            </a:r>
          </a:p>
          <a:p>
            <a:pPr marL="457200" indent="-4572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Capacity building actions are essential for starting any SDMX project.</a:t>
            </a:r>
          </a:p>
          <a:p>
            <a:pPr marL="457200" indent="-4572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Reusing experiences not only reduce costs but also allows to achieve results in a short period.</a:t>
            </a:r>
          </a:p>
          <a:p>
            <a:pPr algn="l"/>
            <a:endParaRPr lang="en-US" sz="2400" dirty="0"/>
          </a:p>
          <a:p>
            <a:pPr algn="ctr" rtl="0"/>
            <a:r>
              <a:rPr lang="en-US" sz="2800" b="1" dirty="0" smtClean="0">
                <a:solidFill>
                  <a:srgbClr val="002060"/>
                </a:solidFill>
              </a:rPr>
              <a:t>Don’t reinventing </a:t>
            </a:r>
            <a:r>
              <a:rPr lang="en-US" sz="2800" b="1" dirty="0">
                <a:solidFill>
                  <a:srgbClr val="002060"/>
                </a:solidFill>
              </a:rPr>
              <a:t>the wheel, start from where others have ended</a:t>
            </a:r>
          </a:p>
          <a:p>
            <a:pPr algn="l" rtl="0"/>
            <a:endParaRPr lang="en-GB" sz="2400" dirty="0"/>
          </a:p>
        </p:txBody>
      </p:sp>
    </p:spTree>
    <p:extLst>
      <p:ext uri="{BB962C8B-B14F-4D97-AF65-F5344CB8AC3E}">
        <p14:creationId xmlns="" xmlns:p14="http://schemas.microsoft.com/office/powerpoint/2010/main" val="388622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47" name="Picture 15" descr="LGREY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48" name="Picture 16" descr="Banner_e cop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71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42" name="Picture 10" descr="BIRDTRAN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285728"/>
            <a:ext cx="1371600" cy="968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7643" name="Rectangle 11"/>
          <p:cNvSpPr>
            <a:spLocks noChangeArrowheads="1"/>
          </p:cNvSpPr>
          <p:nvPr/>
        </p:nvSpPr>
        <p:spPr bwMode="auto">
          <a:xfrm>
            <a:off x="2746375" y="3048000"/>
            <a:ext cx="2679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endParaRPr lang="en-US" altLang="ar-EG" sz="4400" b="0" i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28728" y="2714620"/>
            <a:ext cx="60007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 algn="ctr" rtl="0">
              <a:spcBef>
                <a:spcPct val="10000"/>
              </a:spcBef>
            </a:pPr>
            <a:r>
              <a:rPr lang="en-US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</a:t>
            </a:r>
            <a:endParaRPr lang="en-US" sz="8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41872618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7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WordArt 5"/>
          <p:cNvSpPr>
            <a:spLocks noChangeArrowheads="1" noChangeShapeType="1" noTextEdit="1"/>
          </p:cNvSpPr>
          <p:nvPr/>
        </p:nvSpPr>
        <p:spPr bwMode="auto">
          <a:xfrm>
            <a:off x="2735796" y="1676226"/>
            <a:ext cx="3672408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outline</a:t>
            </a:r>
            <a:endParaRPr lang="ar-EG" sz="2800" b="1" kern="10" dirty="0">
              <a:ln w="12700">
                <a:solidFill>
                  <a:schemeClr val="bg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107504" y="2564904"/>
            <a:ext cx="8928992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 rtl="0">
              <a:lnSpc>
                <a:spcPct val="150000"/>
              </a:lnSpc>
              <a:spcBef>
                <a:spcPct val="10000"/>
              </a:spcBef>
              <a:buFontTx/>
              <a:buBlip>
                <a:blip r:embed="rId3"/>
              </a:buBlip>
            </a:pP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DevInfo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Background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342900" lvl="0" indent="-342900" algn="l" rtl="0">
              <a:lnSpc>
                <a:spcPct val="150000"/>
              </a:lnSpc>
              <a:spcBef>
                <a:spcPct val="10000"/>
              </a:spcBef>
              <a:buBlip>
                <a:blip r:embed="rId3"/>
              </a:buBlip>
            </a:pP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Integration 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between </a:t>
            </a: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SDMX 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information model and DevInfo </a:t>
            </a: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standards .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l" rtl="0">
              <a:lnSpc>
                <a:spcPct val="150000"/>
              </a:lnSpc>
              <a:spcBef>
                <a:spcPct val="10000"/>
              </a:spcBef>
              <a:buFontTx/>
              <a:buBlip>
                <a:blip r:embed="rId3"/>
              </a:buBlip>
            </a:pP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Adaptation 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and implementation of SDMX in the Millennium Development Goals MDG's </a:t>
            </a: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marL="342900" indent="-342900" algn="l" rtl="0">
              <a:lnSpc>
                <a:spcPct val="150000"/>
              </a:lnSpc>
              <a:spcBef>
                <a:spcPct val="10000"/>
              </a:spcBef>
              <a:buBlip>
                <a:blip r:embed="rId3"/>
              </a:buBlip>
            </a:pPr>
            <a:r>
              <a:rPr lang="en-US" sz="2800" b="1" dirty="0"/>
              <a:t>Lessons Learned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 animBg="1"/>
      <p:bldP spid="716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1643050"/>
            <a:ext cx="9144000" cy="421484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2" name="Rectangle 1"/>
          <p:cNvSpPr/>
          <p:nvPr/>
        </p:nvSpPr>
        <p:spPr>
          <a:xfrm>
            <a:off x="64840" y="2780928"/>
            <a:ext cx="8971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latin typeface="Calibri" panose="020F0502020204030204" pitchFamily="34" charset="0"/>
              </a:rPr>
              <a:t>DevInfo allows users </a:t>
            </a:r>
            <a:r>
              <a:rPr lang="en-US" sz="3600" b="1" dirty="0" smtClean="0">
                <a:latin typeface="Calibri" panose="020F0502020204030204" pitchFamily="34" charset="0"/>
              </a:rPr>
              <a:t>to:</a:t>
            </a:r>
          </a:p>
          <a:p>
            <a:pPr marL="514350" indent="-514350" algn="l" rtl="0">
              <a:lnSpc>
                <a:spcPct val="150000"/>
              </a:lnSpc>
              <a:buFont typeface="+mj-lt"/>
              <a:buAutoNum type="arabicPeriod"/>
            </a:pPr>
            <a:r>
              <a:rPr lang="en-US" sz="3000" dirty="0" smtClean="0">
                <a:latin typeface="+mj-lt"/>
              </a:rPr>
              <a:t>Organize</a:t>
            </a:r>
            <a:r>
              <a:rPr lang="en-US" sz="3000" dirty="0">
                <a:latin typeface="+mj-lt"/>
              </a:rPr>
              <a:t>, store, access, </a:t>
            </a:r>
            <a:r>
              <a:rPr lang="en-US" sz="3000" dirty="0" smtClean="0">
                <a:latin typeface="+mj-lt"/>
              </a:rPr>
              <a:t>display and monitor  the Millennium </a:t>
            </a:r>
            <a:r>
              <a:rPr lang="en-US" sz="3000" dirty="0">
                <a:latin typeface="+mj-lt"/>
              </a:rPr>
              <a:t>Development Goals. </a:t>
            </a:r>
            <a:endParaRPr lang="ar-SA" sz="3000" dirty="0" smtClean="0">
              <a:latin typeface="+mj-lt"/>
            </a:endParaRPr>
          </a:p>
          <a:p>
            <a:pPr marL="514350" indent="-514350" algn="l" rtl="0">
              <a:lnSpc>
                <a:spcPct val="150000"/>
              </a:lnSpc>
              <a:buFont typeface="+mj-lt"/>
              <a:buAutoNum type="arabicPeriod" startAt="2"/>
            </a:pPr>
            <a:r>
              <a:rPr lang="en-US" sz="3000" dirty="0" smtClean="0">
                <a:latin typeface="+mj-lt"/>
              </a:rPr>
              <a:t>Create tables, graphs and maps for reports and presentations.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4165" y="1735319"/>
            <a:ext cx="5339923" cy="901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>
              <a:lnSpc>
                <a:spcPct val="150000"/>
              </a:lnSpc>
              <a:spcBef>
                <a:spcPct val="10000"/>
              </a:spcBef>
            </a:pP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DevInfo Background</a:t>
            </a:r>
          </a:p>
        </p:txBody>
      </p:sp>
    </p:spTree>
    <p:extLst>
      <p:ext uri="{BB962C8B-B14F-4D97-AF65-F5344CB8AC3E}">
        <p14:creationId xmlns="" xmlns:p14="http://schemas.microsoft.com/office/powerpoint/2010/main" val="77902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1643050"/>
            <a:ext cx="9144000" cy="421484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654" y="2619375"/>
            <a:ext cx="2352675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86000"/>
            <a:ext cx="2912854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86000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495" y="4705333"/>
            <a:ext cx="3607009" cy="215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7504" y="1484784"/>
            <a:ext cx="5668539" cy="739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lnSpc>
                <a:spcPct val="150000"/>
              </a:lnSpc>
              <a:spcBef>
                <a:spcPct val="10000"/>
              </a:spcBef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DevInfo 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Background(cont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..)</a:t>
            </a:r>
          </a:p>
        </p:txBody>
      </p:sp>
    </p:spTree>
    <p:extLst>
      <p:ext uri="{BB962C8B-B14F-4D97-AF65-F5344CB8AC3E}">
        <p14:creationId xmlns="" xmlns:p14="http://schemas.microsoft.com/office/powerpoint/2010/main" val="77902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1643050"/>
            <a:ext cx="9144000" cy="421484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pic>
        <p:nvPicPr>
          <p:cNvPr id="6" name="Picture 2" descr="C:\Users\Naglaa\Desktop\Presentation-slides_Page_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427038"/>
            <a:ext cx="5334000" cy="331433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79512" y="2269321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n-US" sz="3000" dirty="0" smtClean="0">
                <a:latin typeface="+mj-lt"/>
              </a:rPr>
              <a:t>Data are categorized by indicator, time period, geographic area or source.</a:t>
            </a:r>
          </a:p>
        </p:txBody>
      </p:sp>
      <p:sp>
        <p:nvSpPr>
          <p:cNvPr id="7" name="Rectangle 6"/>
          <p:cNvSpPr/>
          <p:nvPr/>
        </p:nvSpPr>
        <p:spPr>
          <a:xfrm>
            <a:off x="35496" y="1537118"/>
            <a:ext cx="5554726" cy="739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lnSpc>
                <a:spcPct val="150000"/>
              </a:lnSpc>
              <a:spcBef>
                <a:spcPct val="10000"/>
              </a:spcBef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DevInfo Background(cont..)</a:t>
            </a:r>
          </a:p>
        </p:txBody>
      </p:sp>
    </p:spTree>
    <p:extLst>
      <p:ext uri="{BB962C8B-B14F-4D97-AF65-F5344CB8AC3E}">
        <p14:creationId xmlns="" xmlns:p14="http://schemas.microsoft.com/office/powerpoint/2010/main" val="77902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>
          <a:xfrm>
            <a:off x="228600" y="2819400"/>
            <a:ext cx="8839200" cy="1774909"/>
            <a:chOff x="637358" y="1975561"/>
            <a:chExt cx="7516368" cy="1684818"/>
          </a:xfrm>
        </p:grpSpPr>
        <p:pic>
          <p:nvPicPr>
            <p:cNvPr id="9" name="Picture 8" descr="Implementation of DI in Egypt_7Sep11.ppt [Compatibility Mode] - Microsoft PowerPoint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056" t="16296" r="10095" b="5455"/>
            <a:stretch/>
          </p:blipFill>
          <p:spPr>
            <a:xfrm>
              <a:off x="637358" y="1975561"/>
              <a:ext cx="7516368" cy="1684818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10" name="Rectangle 9"/>
            <p:cNvSpPr/>
            <p:nvPr/>
          </p:nvSpPr>
          <p:spPr>
            <a:xfrm>
              <a:off x="851394" y="2143510"/>
              <a:ext cx="1885950" cy="146376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0393457"/>
              </p:ext>
            </p:extLst>
          </p:nvPr>
        </p:nvGraphicFramePr>
        <p:xfrm>
          <a:off x="228600" y="3373033"/>
          <a:ext cx="8839200" cy="33729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3124200"/>
                <a:gridCol w="4724400"/>
              </a:tblGrid>
              <a:tr h="437324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Year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Database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Implementing Agency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7182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/>
                          </a:solidFill>
                        </a:rPr>
                        <a:t>2008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solidFill>
                            <a:schemeClr val="tx1"/>
                          </a:solidFill>
                          <a:cs typeface="Arial" charset="0"/>
                        </a:rPr>
                        <a:t>Egypt DevInfo 2008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tx1"/>
                          </a:solidFill>
                          <a:cs typeface="Arial" charset="0"/>
                        </a:rPr>
                        <a:t>CAPMAS/IDSC/UNICEF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2762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2011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1" eaLnBrk="1" latinLnBrk="0" hangingPunct="1"/>
                      <a:r>
                        <a:rPr lang="en-US" sz="2800" b="1" kern="1200" dirty="0" smtClean="0">
                          <a:solidFill>
                            <a:srgbClr val="005828"/>
                          </a:solidFill>
                          <a:latin typeface="+mn-lt"/>
                          <a:ea typeface="+mn-ea"/>
                          <a:cs typeface="Arial" charset="0"/>
                          <a:hlinkClick r:id="rId4"/>
                        </a:rPr>
                        <a:t>CensusInfo</a:t>
                      </a:r>
                      <a:endParaRPr lang="en-US" sz="2800" b="1" kern="1200" dirty="0" smtClean="0">
                        <a:solidFill>
                          <a:srgbClr val="005828"/>
                        </a:solidFill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CAPMAS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3544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2013</a:t>
                      </a:r>
                      <a:endParaRPr lang="en-US" sz="2800" b="1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kern="1200" dirty="0" smtClean="0">
                          <a:solidFill>
                            <a:srgbClr val="005828"/>
                          </a:solidFill>
                          <a:latin typeface="+mn-lt"/>
                          <a:ea typeface="+mn-ea"/>
                          <a:cs typeface="Arial" charset="0"/>
                          <a:hlinkClick r:id="rId5"/>
                        </a:rPr>
                        <a:t>CAPMASTAT</a:t>
                      </a:r>
                      <a:endParaRPr lang="en-US" sz="2800" b="1" kern="1200" dirty="0">
                        <a:solidFill>
                          <a:srgbClr val="005828"/>
                        </a:solidFill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CAPMAS</a:t>
                      </a:r>
                      <a:endParaRPr lang="ar-EG" sz="2800" b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2301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2014</a:t>
                      </a:r>
                      <a:endParaRPr lang="en-US" sz="2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kern="1200" dirty="0" smtClean="0">
                          <a:solidFill>
                            <a:srgbClr val="005828"/>
                          </a:solidFill>
                          <a:latin typeface="+mn-lt"/>
                          <a:ea typeface="+mn-ea"/>
                          <a:cs typeface="Arial" charset="0"/>
                          <a:hlinkClick r:id="rId6"/>
                        </a:rPr>
                        <a:t>EGYMDG</a:t>
                      </a:r>
                      <a:endParaRPr lang="en-US" sz="2800" b="1" kern="1200" dirty="0">
                        <a:solidFill>
                          <a:srgbClr val="005828"/>
                        </a:solidFill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CAPMAS</a:t>
                      </a:r>
                      <a:endParaRPr lang="en-US" sz="2800" b="1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Cloud 7">
            <a:hlinkClick r:id="rId7"/>
          </p:cNvPr>
          <p:cNvSpPr/>
          <p:nvPr/>
        </p:nvSpPr>
        <p:spPr>
          <a:xfrm>
            <a:off x="7696200" y="3286124"/>
            <a:ext cx="1447800" cy="937022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EgyInfo 5.0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77744" y="2132104"/>
            <a:ext cx="6286544" cy="648824"/>
          </a:xfrm>
        </p:spPr>
        <p:txBody>
          <a:bodyPr>
            <a:normAutofit/>
          </a:bodyPr>
          <a:lstStyle/>
          <a:p>
            <a:pPr rtl="1">
              <a:defRPr/>
            </a:pPr>
            <a:r>
              <a:rPr lang="en-US" sz="2400" b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+mn-ea"/>
                <a:cs typeface="Arial" pitchFamily="34" charset="0"/>
              </a:rPr>
              <a:t>Adaption DevInfo In CAPMAS</a:t>
            </a:r>
            <a:endParaRPr lang="en-US" sz="2400" b="1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Verdana" pitchFamily="34" charset="0"/>
              <a:ea typeface="+mn-ea"/>
              <a:cs typeface="Arial" pitchFamily="34" charset="0"/>
            </a:endParaRPr>
          </a:p>
        </p:txBody>
      </p:sp>
      <p:sp>
        <p:nvSpPr>
          <p:cNvPr id="14" name="Cloud 13">
            <a:hlinkClick r:id="rId7"/>
          </p:cNvPr>
          <p:cNvSpPr/>
          <p:nvPr/>
        </p:nvSpPr>
        <p:spPr>
          <a:xfrm>
            <a:off x="8001024" y="4714884"/>
            <a:ext cx="785818" cy="468511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6.0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5" name="Cloud 14">
            <a:hlinkClick r:id="rId7"/>
          </p:cNvPr>
          <p:cNvSpPr/>
          <p:nvPr/>
        </p:nvSpPr>
        <p:spPr>
          <a:xfrm>
            <a:off x="8001024" y="5357826"/>
            <a:ext cx="785818" cy="468511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7.0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64808" y="1556792"/>
            <a:ext cx="4579200" cy="648072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 lnSpcReduction="20000"/>
          </a:bodyPr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Current</a:t>
            </a:r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status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" name="Cloud 16">
            <a:hlinkClick r:id="rId7"/>
          </p:cNvPr>
          <p:cNvSpPr/>
          <p:nvPr/>
        </p:nvSpPr>
        <p:spPr>
          <a:xfrm>
            <a:off x="8001024" y="6143644"/>
            <a:ext cx="785818" cy="468511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7.0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85348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4" grpId="0" animBg="1"/>
      <p:bldP spid="15" grpId="0" animBg="1"/>
      <p:bldP spid="16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WORK\DevInfo\capmastat_DI7\adaption\Mohamed CAPMASTAT New_ICO\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992" y="5301208"/>
            <a:ext cx="1944024" cy="14282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Documents and Settings\welcome\My Documents\My Pictures\untitled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993" y="1588828"/>
            <a:ext cx="1755711" cy="139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1979894"/>
            <a:ext cx="2693640" cy="2310259"/>
          </a:xfrm>
          <a:prstGeom prst="rect">
            <a:avLst/>
          </a:prstGeom>
          <a:noFill/>
          <a:ln w="9525">
            <a:solidFill>
              <a:schemeClr val="accent1">
                <a:alpha val="95000"/>
              </a:schemeClr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2414" y="3429000"/>
            <a:ext cx="1913812" cy="1513302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sp>
        <p:nvSpPr>
          <p:cNvPr id="8" name="Rectangle 7"/>
          <p:cNvSpPr/>
          <p:nvPr/>
        </p:nvSpPr>
        <p:spPr>
          <a:xfrm>
            <a:off x="2483768" y="3443516"/>
            <a:ext cx="24503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990033"/>
                </a:solidFill>
                <a:latin typeface="Arial Narrow" pitchFamily="34" charset="0"/>
              </a:rPr>
              <a:t>A database contains Census data for 1996 &amp;2006</a:t>
            </a:r>
            <a:endParaRPr lang="ar-EG" sz="2400" b="1" dirty="0">
              <a:solidFill>
                <a:srgbClr val="990033"/>
              </a:solidFill>
              <a:latin typeface="Arial Narrow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83768" y="5243716"/>
            <a:ext cx="2667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 smtClean="0">
                <a:solidFill>
                  <a:srgbClr val="990033"/>
                </a:solidFill>
                <a:latin typeface="Arial Narrow" pitchFamily="34" charset="0"/>
              </a:rPr>
              <a:t>A </a:t>
            </a:r>
            <a:r>
              <a:rPr lang="en-US" sz="2400" b="1" dirty="0">
                <a:solidFill>
                  <a:srgbClr val="990033"/>
                </a:solidFill>
                <a:latin typeface="Arial Narrow" pitchFamily="34" charset="0"/>
              </a:rPr>
              <a:t>database contains recent data of CAPMAS from primary </a:t>
            </a:r>
            <a:r>
              <a:rPr lang="en-US" sz="2400" b="1" dirty="0" smtClean="0">
                <a:solidFill>
                  <a:srgbClr val="990033"/>
                </a:solidFill>
                <a:latin typeface="Arial Narrow" pitchFamily="34" charset="0"/>
              </a:rPr>
              <a:t>sources.</a:t>
            </a:r>
            <a:endParaRPr lang="en-US" sz="2400" b="1" dirty="0">
              <a:solidFill>
                <a:srgbClr val="990033"/>
              </a:solidFill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8184" y="4388911"/>
            <a:ext cx="2571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Font typeface="Wingdings" pitchFamily="2" charset="2"/>
              <a:buChar char="è"/>
            </a:pPr>
            <a:r>
              <a:rPr lang="en-US" sz="2400" b="1" dirty="0" smtClean="0">
                <a:solidFill>
                  <a:srgbClr val="990033"/>
                </a:solidFill>
                <a:latin typeface="Arial Narrow" pitchFamily="34" charset="0"/>
                <a:sym typeface="Wingdings" pitchFamily="2" charset="2"/>
              </a:rPr>
              <a:t>38 Indicators</a:t>
            </a:r>
          </a:p>
          <a:p>
            <a:pPr algn="l" rtl="0"/>
            <a:r>
              <a:rPr lang="en-US" sz="2400" b="1" dirty="0" smtClean="0">
                <a:solidFill>
                  <a:srgbClr val="990033"/>
                </a:solidFill>
                <a:latin typeface="Arial Narrow" pitchFamily="34" charset="0"/>
                <a:sym typeface="Wingdings" pitchFamily="2" charset="2"/>
              </a:rPr>
              <a:t>     2 level Areas </a:t>
            </a:r>
          </a:p>
          <a:p>
            <a:pPr algn="l" rtl="0"/>
            <a:r>
              <a:rPr lang="en-US" sz="2400" b="1" dirty="0" smtClean="0">
                <a:solidFill>
                  <a:srgbClr val="990033"/>
                </a:solidFill>
                <a:latin typeface="Arial Narrow" pitchFamily="34" charset="0"/>
                <a:sym typeface="Wingdings" pitchFamily="2" charset="2"/>
              </a:rPr>
              <a:t>      79 Sources</a:t>
            </a:r>
            <a:endParaRPr lang="ar-EG" sz="2400" b="1" dirty="0">
              <a:solidFill>
                <a:srgbClr val="990033"/>
              </a:solidFill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83768" y="1628800"/>
            <a:ext cx="27527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990033"/>
                </a:solidFill>
                <a:latin typeface="Arial Narrow" pitchFamily="34" charset="0"/>
              </a:rPr>
              <a:t>A database </a:t>
            </a:r>
            <a:r>
              <a:rPr lang="en-US" sz="2400" b="1" dirty="0">
                <a:solidFill>
                  <a:srgbClr val="990033"/>
                </a:solidFill>
                <a:latin typeface="Arial Narrow" pitchFamily="34" charset="0"/>
              </a:rPr>
              <a:t>contains recent data </a:t>
            </a:r>
            <a:r>
              <a:rPr lang="en-US" sz="2400" b="1" dirty="0" smtClean="0">
                <a:solidFill>
                  <a:srgbClr val="990033"/>
                </a:solidFill>
                <a:latin typeface="Arial Narrow" pitchFamily="34" charset="0"/>
              </a:rPr>
              <a:t>from </a:t>
            </a:r>
            <a:r>
              <a:rPr lang="en-US" sz="2400" b="1" dirty="0">
                <a:solidFill>
                  <a:srgbClr val="990033"/>
                </a:solidFill>
                <a:latin typeface="Arial Narrow" pitchFamily="34" charset="0"/>
              </a:rPr>
              <a:t>primary </a:t>
            </a:r>
            <a:r>
              <a:rPr lang="en-US" sz="2400" b="1" dirty="0" smtClean="0">
                <a:solidFill>
                  <a:srgbClr val="990033"/>
                </a:solidFill>
                <a:latin typeface="Arial Narrow" pitchFamily="34" charset="0"/>
              </a:rPr>
              <a:t>and secondary </a:t>
            </a:r>
            <a:r>
              <a:rPr lang="en-US" sz="2400" b="1" dirty="0">
                <a:solidFill>
                  <a:srgbClr val="990033"/>
                </a:solidFill>
                <a:latin typeface="Arial Narrow" pitchFamily="34" charset="0"/>
              </a:rPr>
              <a:t>sources</a:t>
            </a:r>
            <a:endParaRPr lang="ar-EG" sz="24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4910" y="1700808"/>
            <a:ext cx="885669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4000" b="1" u="sng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Frist</a:t>
            </a:r>
            <a:r>
              <a:rPr lang="en-US" sz="3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smtClean="0"/>
              <a:t>:DevInfo 6.0 </a:t>
            </a:r>
            <a:endParaRPr lang="en-US" sz="3200" b="1" dirty="0"/>
          </a:p>
          <a:p>
            <a:pPr marL="514350" indent="-514350" algn="l" rtl="0">
              <a:buFont typeface="+mj-lt"/>
              <a:buAutoNum type="arabicPeriod"/>
            </a:pPr>
            <a:endParaRPr lang="en-US" sz="3200" b="1" dirty="0" smtClean="0"/>
          </a:p>
          <a:p>
            <a:pPr marL="514350" indent="-514350" algn="l" rtl="0">
              <a:buFont typeface="+mj-lt"/>
              <a:buAutoNum type="arabicPeriod"/>
            </a:pPr>
            <a:r>
              <a:rPr lang="en-US" sz="3200" b="1" dirty="0" smtClean="0"/>
              <a:t>A data exchange module:</a:t>
            </a:r>
          </a:p>
          <a:p>
            <a:pPr marL="514350" indent="-514350" algn="l" rtl="0">
              <a:buFont typeface="Arial" pitchFamily="34" charset="0"/>
              <a:buChar char="•"/>
            </a:pPr>
            <a:r>
              <a:rPr lang="en-US" sz="3000" dirty="0"/>
              <a:t> Introduces powerful data management utilities, to exchange data in SDMX-ML format</a:t>
            </a:r>
            <a:r>
              <a:rPr lang="en-US" sz="3000" dirty="0" smtClean="0"/>
              <a:t>.</a:t>
            </a:r>
            <a:endParaRPr lang="en-US" sz="3000" dirty="0" smtClean="0">
              <a:latin typeface="Calibri" panose="020F0502020204030204" pitchFamily="34" charset="0"/>
            </a:endParaRP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n-US" sz="3000" dirty="0" smtClean="0"/>
              <a:t>It provided </a:t>
            </a:r>
            <a:r>
              <a:rPr lang="en-US" sz="3000" b="1" dirty="0"/>
              <a:t>database administrators </a:t>
            </a:r>
            <a:r>
              <a:rPr lang="en-US" sz="3000" dirty="0" smtClean="0"/>
              <a:t>to </a:t>
            </a:r>
            <a:r>
              <a:rPr lang="en-US" sz="3000" dirty="0"/>
              <a:t>create a </a:t>
            </a:r>
            <a:r>
              <a:rPr lang="en-US" sz="3000" dirty="0" smtClean="0"/>
              <a:t>standard SDMX-integrated </a:t>
            </a:r>
            <a:r>
              <a:rPr lang="en-US" sz="3000" dirty="0"/>
              <a:t>Database Structure Definition (DSD) and create an SDMX data exchange registry</a:t>
            </a:r>
            <a:r>
              <a:rPr lang="en-US" sz="3000" dirty="0" smtClean="0"/>
              <a:t>.</a:t>
            </a:r>
            <a:endParaRPr lang="ar-EG" sz="3000" dirty="0"/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134911" y="128464"/>
            <a:ext cx="8856689" cy="1428328"/>
          </a:xfrm>
          <a:prstGeom prst="rect">
            <a:avLst/>
          </a:prstGeom>
          <a:gradFill flip="none" rotWithShape="1">
            <a:gsLst>
              <a:gs pos="0">
                <a:srgbClr val="33CCFF">
                  <a:shade val="30000"/>
                  <a:satMod val="115000"/>
                </a:srgbClr>
              </a:gs>
              <a:gs pos="50000">
                <a:srgbClr val="33CCFF">
                  <a:shade val="67500"/>
                  <a:satMod val="115000"/>
                </a:srgbClr>
              </a:gs>
              <a:gs pos="100000">
                <a:srgbClr val="33CC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Autofit/>
          </a:bodyPr>
          <a:lstStyle/>
          <a:p>
            <a:pPr lvl="0" algn="ctr" rtl="0">
              <a:spcBef>
                <a:spcPct val="10000"/>
              </a:spcBef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Integration between SDMX information model And DevInfo standards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946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4911" y="1556792"/>
            <a:ext cx="8856689" cy="5184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l" rtl="0">
              <a:lnSpc>
                <a:spcPct val="150000"/>
              </a:lnSpc>
              <a:buFont typeface="+mj-lt"/>
              <a:buAutoNum type="arabicPeriod" startAt="2"/>
            </a:pPr>
            <a:r>
              <a:rPr lang="en-US" sz="3200" b="1" dirty="0" smtClean="0"/>
              <a:t>The</a:t>
            </a:r>
            <a:r>
              <a:rPr lang="en-US" sz="3200" dirty="0" smtClean="0"/>
              <a:t> </a:t>
            </a:r>
            <a:r>
              <a:rPr lang="en-US" sz="3200" b="1" dirty="0"/>
              <a:t>Standards</a:t>
            </a:r>
            <a:r>
              <a:rPr lang="en-US" sz="3200" dirty="0"/>
              <a:t> </a:t>
            </a:r>
            <a:r>
              <a:rPr lang="en-US" sz="3200" b="1" dirty="0" smtClean="0"/>
              <a:t>module:</a:t>
            </a:r>
            <a:r>
              <a:rPr lang="en-US" sz="3200" dirty="0" smtClean="0"/>
              <a:t> </a:t>
            </a:r>
            <a:r>
              <a:rPr lang="en-US" sz="3000" dirty="0" smtClean="0"/>
              <a:t>have </a:t>
            </a:r>
            <a:r>
              <a:rPr lang="en-US" sz="3000" dirty="0"/>
              <a:t>four utilities </a:t>
            </a:r>
            <a:r>
              <a:rPr lang="en-US" sz="3000" dirty="0" smtClean="0"/>
              <a:t>to </a:t>
            </a:r>
            <a:r>
              <a:rPr lang="en-US" sz="3000" dirty="0"/>
              <a:t>exchange data between DevInfo files and SDMX-ML format files</a:t>
            </a:r>
            <a:r>
              <a:rPr lang="en-US" sz="3000" b="1" dirty="0" smtClean="0"/>
              <a:t>:</a:t>
            </a:r>
            <a:r>
              <a:rPr lang="en-US" sz="3000" dirty="0" smtClean="0"/>
              <a:t> </a:t>
            </a:r>
            <a:endParaRPr lang="en-US" sz="3000" dirty="0"/>
          </a:p>
          <a:p>
            <a:pPr marL="971550" lvl="1" indent="-51435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3000" dirty="0" smtClean="0"/>
              <a:t>DX DES to SDMX-ML</a:t>
            </a:r>
            <a:endParaRPr lang="en-US" sz="3000" dirty="0" smtClean="0"/>
          </a:p>
          <a:p>
            <a:pPr marL="971550" lvl="1" indent="-51435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3000" dirty="0" smtClean="0"/>
              <a:t>DX </a:t>
            </a:r>
            <a:r>
              <a:rPr lang="en-IN" sz="3000" dirty="0"/>
              <a:t>SDMX Export</a:t>
            </a:r>
            <a:endParaRPr lang="en-US" sz="3000" dirty="0"/>
          </a:p>
          <a:p>
            <a:pPr marL="971550" lvl="1" indent="-51435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3000" dirty="0" smtClean="0"/>
              <a:t>DX </a:t>
            </a:r>
            <a:r>
              <a:rPr lang="en-IN" sz="3000" dirty="0"/>
              <a:t>SDMX Import</a:t>
            </a:r>
            <a:endParaRPr lang="en-US" sz="3000" dirty="0"/>
          </a:p>
          <a:p>
            <a:pPr marL="971550" lvl="1" indent="-51435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3000" dirty="0" smtClean="0"/>
              <a:t>DX </a:t>
            </a:r>
            <a:r>
              <a:rPr lang="en-IN" sz="3000" dirty="0"/>
              <a:t>SDMX-ML to </a:t>
            </a:r>
            <a:r>
              <a:rPr lang="en-IN" sz="3000" dirty="0" smtClean="0"/>
              <a:t>DES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134911" y="116632"/>
            <a:ext cx="8856689" cy="1428328"/>
          </a:xfrm>
          <a:prstGeom prst="rect">
            <a:avLst/>
          </a:prstGeom>
          <a:gradFill flip="none" rotWithShape="1">
            <a:gsLst>
              <a:gs pos="0">
                <a:srgbClr val="33CCFF">
                  <a:shade val="30000"/>
                  <a:satMod val="115000"/>
                </a:srgbClr>
              </a:gs>
              <a:gs pos="50000">
                <a:srgbClr val="33CCFF">
                  <a:shade val="67500"/>
                  <a:satMod val="115000"/>
                </a:srgbClr>
              </a:gs>
              <a:gs pos="100000">
                <a:srgbClr val="33CC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Autofit/>
          </a:bodyPr>
          <a:lstStyle/>
          <a:p>
            <a:pPr lvl="0" algn="ctr" rtl="0">
              <a:spcBef>
                <a:spcPct val="10000"/>
              </a:spcBef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Integration between SDMX information model And DevInfo 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standards (cont..)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553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Tumbling.p3d 4"/>
  <p:tag name="POWER3D OPTIONS" val="Medium "/>
  <p:tag name="POWER3D IMAGE0" val="PINBUMP.TGA"/>
  <p:tag name="POWER3D SOUND" val="Tumbling Away"/>
  <p:tag name="POWER3D CRC" val="223dde80010a"/>
</p:tagLst>
</file>

<file path=ppt/theme/theme1.xml><?xml version="1.0" encoding="utf-8"?>
<a:theme xmlns:a="http://schemas.openxmlformats.org/drawingml/2006/main" name="Default Design">
  <a:themeElements>
    <a:clrScheme name="Default Design 13">
      <a:dk1>
        <a:srgbClr val="000000"/>
      </a:dk1>
      <a:lt1>
        <a:srgbClr val="006600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AAB8AA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006600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AAB8AA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</TotalTime>
  <Words>850</Words>
  <Application>Microsoft Office PowerPoint</Application>
  <PresentationFormat>On-screen Show (4:3)</PresentationFormat>
  <Paragraphs>122</Paragraphs>
  <Slides>15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Slide 1</vt:lpstr>
      <vt:lpstr>Slide 2</vt:lpstr>
      <vt:lpstr>Slide 3</vt:lpstr>
      <vt:lpstr>Slide 4</vt:lpstr>
      <vt:lpstr>Slide 5</vt:lpstr>
      <vt:lpstr>Adaption DevInfo In CAPMAS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Muhammad Zein</dc:creator>
  <cp:lastModifiedBy>naglaa</cp:lastModifiedBy>
  <cp:revision>264</cp:revision>
  <cp:lastPrinted>2015-09-16T10:31:50Z</cp:lastPrinted>
  <dcterms:created xsi:type="dcterms:W3CDTF">2010-04-09T22:50:47Z</dcterms:created>
  <dcterms:modified xsi:type="dcterms:W3CDTF">2015-09-28T18:41:19Z</dcterms:modified>
</cp:coreProperties>
</file>